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3" r:id="rId5"/>
    <p:sldId id="259" r:id="rId6"/>
    <p:sldId id="260" r:id="rId7"/>
    <p:sldId id="262" r:id="rId8"/>
    <p:sldId id="26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886"/>
    <p:restoredTop sz="88603"/>
  </p:normalViewPr>
  <p:slideViewPr>
    <p:cSldViewPr snapToGrid="0">
      <p:cViewPr varScale="1">
        <p:scale>
          <a:sx n="120" d="100"/>
          <a:sy n="120" d="100"/>
        </p:scale>
        <p:origin x="216" y="7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30D1EF-9042-484D-B2D2-D4657CF4C0A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14722E-EF9B-334C-B65E-65CFA02687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531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14722E-EF9B-334C-B65E-65CFA02687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0698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14722E-EF9B-334C-B65E-65CFA02687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123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1148EC-0795-5A22-AC63-646A38F5C9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89D367-AD0C-9C49-7026-9820AA2F4D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72CF99-04B3-A36D-8D84-C189CCFA1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8F750A-ADCC-08CA-6987-39C138942A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66232-0815-16E2-3603-1F20ED21F3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1052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BF845-6A50-8759-69F0-82CF02B758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19E84E-817B-A864-2ABF-0B5B1162DF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A15571-4943-FF1E-7052-A64F77B1B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EF6334-C764-41C2-9D82-8973A1A3B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6FD0DB-B9D4-6E5C-06BB-F41D86F54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284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4EA861-2145-7ABA-0B53-31D5BEAC41B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3C1442-3B6C-9A7B-FAFD-6D63EE0E93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2F9B95-4631-712E-C765-73AC8B0BF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5C75AE-45DC-8D69-F56C-95293340A4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0F1945-F4B0-C158-6E20-64EDDB2B8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00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B53E5-D75C-EEB5-07E9-C7F40581E5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32B8B9-87CD-FDEC-668D-8F6F229C34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B9CB4A-2642-AA5D-A534-BEA400DCC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EEF846-09FB-9711-EA37-0719853CD5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57B35B-193C-8F71-35DB-CDAE69BA0B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732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9C366-B841-FBF9-893E-4DF06A61B1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C1D66F4-A5FB-8E17-FBC9-BDFE20D24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877D06-EB8E-6D1F-3C10-87B6E192FF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A064CD-979B-A290-8157-D3599C21DE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B41843-A624-1E7F-ACB2-6355D0C7F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12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02250-4A42-7A55-911B-B28F70D01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C33FE0-D570-DEDE-AD4E-CF5D220BBF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F21430-E9F7-7D0F-14A2-0CD1B8B8EE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FD8C96-C64B-549A-423F-D551595A8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B2845B-F24C-3FC2-F495-AF3346A685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0A084DA-C972-AA09-5E3C-31E3FCBD9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4352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1CC5C2-16C4-8F3E-CC5E-3F63929FE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4DD4C0-C4BF-1AD4-FB68-E0FD110172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D3B28B-4EB0-CA68-0F2D-484CA1E68A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242CFE-ABBD-60F6-5F53-07E1516C5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8FCCC2-656E-614F-47BE-D79AC919BC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F6D8F91-0404-6A1A-4F8B-2390EF9992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37C49BC-078E-2162-1C96-E1F67576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0C8D74-2F19-57FE-CD08-004EBE928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3016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C61739-8A81-8DD8-F5E4-FDADB7EC3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03C3585-61F6-94C4-CCCA-15CAAA460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857D0E5-3A0F-D388-44F2-664683466B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5A9C232-425B-3E0E-2A6C-3D7A2381F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85329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468031-E5A6-52C3-0A17-DFFF6D893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FE7D99F-1070-D9F0-A871-AF13F0D717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87B057-1A63-FCBB-2AE6-AC7242285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7903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FA1B6E-9715-7790-7BA1-2EC2C754D8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2718C9-0355-74CE-8BA0-FE0500CDDB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70BF1D-CB54-077D-998C-9CB6EFC9F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9759F2-5058-178C-26E0-9B4E6FAC5F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3CF5D6-349F-F3BE-F0D5-8AF5AF61EA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4C5D7A-831D-9F8A-4E51-B3F798ECD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8650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207D7E-5243-D021-D50F-C8C18C20BC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BE7F4FA-7184-862A-9F0C-99635C1D52B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B20950A-AD66-93E4-6251-465EF3C7F5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3B2F51-0307-8665-6F94-D5BBA0770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DCD85-06FB-704F-7B97-C6FC0AF21D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A0105-A420-FFE3-3D61-65DCCF3E3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705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7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42BD63-AC3F-A1FD-FD6B-6B74BF2680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11E8D1-4C9A-D1D0-2587-0B679B2C9E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433F9F-FDCE-FDC9-FCA8-635B1AE162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B1901-1A58-6C4D-A60A-31AB7C060FF9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7D2A1D-1BA5-73EC-09A2-48CD3BB187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BF108F-39E4-7A40-7166-52909C795F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52838-2DEC-6843-8A8A-9D76AAC823A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2607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tatology.org/pandas-count-unique-combinations-of-two-columns/" TargetMode="External"/><Relationship Id="rId3" Type="http://schemas.openxmlformats.org/officeDocument/2006/relationships/hyperlink" Target="https://ride.citibikenyc.com/blog/100million" TargetMode="External"/><Relationship Id="rId7" Type="http://schemas.openxmlformats.org/officeDocument/2006/relationships/hyperlink" Target="https://ny1.com/nyc/all-boroughs/transit/2023/05/26/citi-bikes-celebrates-10-years-in-new-york-city" TargetMode="External"/><Relationship Id="rId2" Type="http://schemas.openxmlformats.org/officeDocument/2006/relationships/hyperlink" Target="https://s3.amazonaws.com/tripdata/index.html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itibikenyc.com/pricing" TargetMode="External"/><Relationship Id="rId5" Type="http://schemas.openxmlformats.org/officeDocument/2006/relationships/hyperlink" Target="https://mot-marketing-whitelabel-prod.s3.amazonaws.com/nyc/August-2023-Citi-Bike-Monthly-Report.pdf" TargetMode="External"/><Relationship Id="rId4" Type="http://schemas.openxmlformats.org/officeDocument/2006/relationships/hyperlink" Target="https://help.citibikenyc.com/hc/en-us/articles/360039406631-Riding-with-an-ebik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row of blue bicycles&#10;&#10;Description automatically generated">
            <a:extLst>
              <a:ext uri="{FF2B5EF4-FFF2-40B4-BE49-F238E27FC236}">
                <a16:creationId xmlns:a16="http://schemas.microsoft.com/office/drawing/2014/main" id="{BC03713F-FF24-7074-4FFB-25649404435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0000"/>
          </a:blip>
          <a:srcRect t="9991" b="574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3BB90EF-972E-73FD-C3B7-B55D031960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72055" y="943685"/>
            <a:ext cx="10047890" cy="2325032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rgbClr val="FFFFFF"/>
                </a:solidFill>
                <a:ea typeface="AppleGothic" pitchFamily="2" charset="-127"/>
              </a:rPr>
              <a:t>Citi Bike Trips August 2023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AE7C85-3C5A-B4D2-8E8D-FDCC6505A8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11652"/>
            <a:ext cx="9144000" cy="1098395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Elizabeth Chase</a:t>
            </a:r>
          </a:p>
          <a:p>
            <a:pPr algn="l"/>
            <a:r>
              <a:rPr lang="en-US" dirty="0">
                <a:solidFill>
                  <a:srgbClr val="FFFFFF"/>
                </a:solidFill>
              </a:rPr>
              <a:t>Python for Data Analytics</a:t>
            </a:r>
          </a:p>
        </p:txBody>
      </p:sp>
    </p:spTree>
    <p:extLst>
      <p:ext uri="{BB962C8B-B14F-4D97-AF65-F5344CB8AC3E}">
        <p14:creationId xmlns:p14="http://schemas.microsoft.com/office/powerpoint/2010/main" val="10916389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4884A-3777-50DB-B481-10E525D247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8F042EB-2769-3CFB-5166-0B6565D01D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3454"/>
            <a:ext cx="6134113" cy="4351338"/>
          </a:xfrm>
        </p:spPr>
        <p:txBody>
          <a:bodyPr/>
          <a:lstStyle/>
          <a:p>
            <a:r>
              <a:rPr lang="en-US" dirty="0"/>
              <a:t>20,000 regular bikes and 4,000 e-bikes</a:t>
            </a:r>
          </a:p>
          <a:p>
            <a:r>
              <a:rPr lang="en-US" dirty="0"/>
              <a:t>1,899 docking stations</a:t>
            </a:r>
          </a:p>
          <a:p>
            <a:r>
              <a:rPr lang="en-US" dirty="0"/>
              <a:t>130,000 active members</a:t>
            </a:r>
          </a:p>
          <a:p>
            <a:r>
              <a:rPr lang="en-US" dirty="0"/>
              <a:t>Revenue from casual riders and e-bike surcharges surpass membership fees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9" name="Picture 8" descr="A table with numbers and symbols&#10;&#10;Description automatically generated">
            <a:extLst>
              <a:ext uri="{FF2B5EF4-FFF2-40B4-BE49-F238E27FC236}">
                <a16:creationId xmlns:a16="http://schemas.microsoft.com/office/drawing/2014/main" id="{D91036F9-099F-3FD0-5301-75B6F227D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72313" y="1864223"/>
            <a:ext cx="4565466" cy="3129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232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8A4528-7BA3-F37E-55A6-CB098C84BE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C6F185-F053-75A0-5E31-98865891AC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1537"/>
            <a:ext cx="10515600" cy="4351338"/>
          </a:xfrm>
        </p:spPr>
        <p:txBody>
          <a:bodyPr/>
          <a:lstStyle/>
          <a:p>
            <a:r>
              <a:rPr lang="en-US" dirty="0"/>
              <a:t>What is the breakdown of member vs casual rides? </a:t>
            </a:r>
          </a:p>
          <a:p>
            <a:endParaRPr lang="en-US" dirty="0"/>
          </a:p>
          <a:p>
            <a:r>
              <a:rPr lang="en-US" dirty="0"/>
              <a:t>What are the most common trips for each group? What can we infer from the types of trips users are taking?</a:t>
            </a:r>
          </a:p>
        </p:txBody>
      </p:sp>
    </p:spTree>
    <p:extLst>
      <p:ext uri="{BB962C8B-B14F-4D97-AF65-F5344CB8AC3E}">
        <p14:creationId xmlns:p14="http://schemas.microsoft.com/office/powerpoint/2010/main" val="2041424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562516-3213-DD47-6A2E-023BEB520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854E19-C951-6A1D-C241-52F2BD93FA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04380"/>
            <a:ext cx="10515600" cy="4351338"/>
          </a:xfrm>
        </p:spPr>
        <p:txBody>
          <a:bodyPr/>
          <a:lstStyle/>
          <a:p>
            <a:r>
              <a:rPr lang="en-US" dirty="0"/>
              <a:t>Citi Bike ride data set for August 2023 with over 4 million rows</a:t>
            </a:r>
          </a:p>
          <a:p>
            <a:r>
              <a:rPr lang="en-US" dirty="0"/>
              <a:t>Monthly data set with most rides in 2023</a:t>
            </a:r>
          </a:p>
          <a:p>
            <a:r>
              <a:rPr lang="en-US" dirty="0"/>
              <a:t>Filtered data into separate sets for members and casual riders</a:t>
            </a:r>
          </a:p>
          <a:p>
            <a:r>
              <a:rPr lang="en-US"/>
              <a:t>Python Libraries</a:t>
            </a:r>
            <a:r>
              <a:rPr lang="en-US" dirty="0"/>
              <a:t>: Pandas, Matplotlib, Seaborn</a:t>
            </a:r>
          </a:p>
          <a:p>
            <a:r>
              <a:rPr lang="en-US" dirty="0"/>
              <a:t>Used value counts function to find most common station pairs</a:t>
            </a:r>
          </a:p>
        </p:txBody>
      </p:sp>
    </p:spTree>
    <p:extLst>
      <p:ext uri="{BB962C8B-B14F-4D97-AF65-F5344CB8AC3E}">
        <p14:creationId xmlns:p14="http://schemas.microsoft.com/office/powerpoint/2010/main" val="18022375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A650C-EA3C-9589-2083-286F9E07C1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C04573-2E90-CC88-368C-2397338B3B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2673" y="2107277"/>
            <a:ext cx="7088410" cy="4351338"/>
          </a:xfrm>
        </p:spPr>
        <p:txBody>
          <a:bodyPr/>
          <a:lstStyle/>
          <a:p>
            <a:r>
              <a:rPr lang="en-US" dirty="0"/>
              <a:t>4,093,169 individual rides taken in August</a:t>
            </a:r>
          </a:p>
          <a:p>
            <a:r>
              <a:rPr lang="en-US" dirty="0"/>
              <a:t>22% casual riders and 78% member riders</a:t>
            </a:r>
          </a:p>
          <a:p>
            <a:r>
              <a:rPr lang="en-US" dirty="0"/>
              <a:t>7.5% of all rides on e-bike</a:t>
            </a:r>
          </a:p>
          <a:p>
            <a:r>
              <a:rPr lang="en-US" dirty="0"/>
              <a:t>Casual riders used e-bike 8.35% (73,980 rides)</a:t>
            </a:r>
          </a:p>
          <a:p>
            <a:r>
              <a:rPr lang="en-US" dirty="0"/>
              <a:t>Members used e-bike 7.35% (233,981 rides)</a:t>
            </a:r>
          </a:p>
          <a:p>
            <a:endParaRPr lang="en-US" dirty="0"/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 descr="A white bicycle with a basket&#10;&#10;Description automatically generated">
            <a:extLst>
              <a:ext uri="{FF2B5EF4-FFF2-40B4-BE49-F238E27FC236}">
                <a16:creationId xmlns:a16="http://schemas.microsoft.com/office/drawing/2014/main" id="{61BC91B2-BE80-942C-6130-0EA1AD093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74210" y="2107277"/>
            <a:ext cx="3731990" cy="248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015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7A5611-8B98-5D04-01FA-D59FCF01B4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 Analysis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953AEEE-48E5-CE10-A65B-9327578368A8}"/>
              </a:ext>
            </a:extLst>
          </p:cNvPr>
          <p:cNvSpPr txBox="1"/>
          <p:nvPr/>
        </p:nvSpPr>
        <p:spPr>
          <a:xfrm>
            <a:off x="515639" y="1959429"/>
            <a:ext cx="392127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612,721 unique trips taken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15 of top 20 trips start and end at the same station (loop trips)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Many of these stations are near parks or popular tourist areas - Central Park, Governor’s Island, Downtown Brooklyn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2052" name="Picture 4">
            <a:extLst>
              <a:ext uri="{FF2B5EF4-FFF2-40B4-BE49-F238E27FC236}">
                <a16:creationId xmlns:a16="http://schemas.microsoft.com/office/drawing/2014/main" id="{049ADB49-F69F-7604-0CBE-CABC67FAF8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44291" y="1825625"/>
            <a:ext cx="7240727" cy="4149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31637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F46F5F-CA7F-7533-DC11-A0658160E2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Trip Analysis – By Group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BAEC6D-1458-7A3A-40BA-56F554257ABB}"/>
              </a:ext>
            </a:extLst>
          </p:cNvPr>
          <p:cNvSpPr txBox="1"/>
          <p:nvPr/>
        </p:nvSpPr>
        <p:spPr>
          <a:xfrm>
            <a:off x="763146" y="1690688"/>
            <a:ext cx="105906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Casual riders take most loop trips - are likely using Citi Bike for recreation in parks and tourist areas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Members take mostly one-way trips - are transportation focused</a:t>
            </a:r>
          </a:p>
        </p:txBody>
      </p:sp>
      <p:pic>
        <p:nvPicPr>
          <p:cNvPr id="3078" name="Picture 6">
            <a:extLst>
              <a:ext uri="{FF2B5EF4-FFF2-40B4-BE49-F238E27FC236}">
                <a16:creationId xmlns:a16="http://schemas.microsoft.com/office/drawing/2014/main" id="{05D08FC9-C246-7868-E938-2098E9A9B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58784" y="2865605"/>
            <a:ext cx="5434053" cy="3139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>
            <a:extLst>
              <a:ext uri="{FF2B5EF4-FFF2-40B4-BE49-F238E27FC236}">
                <a16:creationId xmlns:a16="http://schemas.microsoft.com/office/drawing/2014/main" id="{32972725-C049-5B56-C7AF-BDA6115609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5556" y="2865606"/>
            <a:ext cx="5501904" cy="3139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5940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B31A9D-4619-921F-87D4-81DE5F860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F65D8D-B9D2-7250-6BD8-082BE685A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9382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dirty="0">
                <a:effectLst/>
                <a:hlinkClick r:id="rId2"/>
              </a:rPr>
              <a:t>https://s3.amazonaws.com/tripdata/index.html</a:t>
            </a:r>
            <a:endParaRPr lang="en-US" sz="1800" dirty="0">
              <a:hlinkClick r:id="rId3"/>
            </a:endParaRPr>
          </a:p>
          <a:p>
            <a:r>
              <a:rPr lang="en-US" sz="1800" dirty="0">
                <a:hlinkClick r:id="rId3"/>
              </a:rPr>
              <a:t>https://ride.citibikenyc.com/blog/100million</a:t>
            </a:r>
            <a:endParaRPr lang="en-US" sz="1800" dirty="0"/>
          </a:p>
          <a:p>
            <a:r>
              <a:rPr lang="en-US" sz="1800" dirty="0">
                <a:hlinkClick r:id="rId4"/>
              </a:rPr>
              <a:t>https://help.citibikenyc.com/hc/en-us/articles/360039406631-Riding-with-an-ebike</a:t>
            </a:r>
            <a:endParaRPr lang="en-US" sz="1800" dirty="0"/>
          </a:p>
          <a:p>
            <a:r>
              <a:rPr lang="en-US" sz="1800" dirty="0">
                <a:hlinkClick r:id="rId5"/>
              </a:rPr>
              <a:t>https://mot-marketing-whitelabel-prod.s3.amazonaws.com/nyc/August-2023-Citi-Bike-Monthly-Report.pdf</a:t>
            </a:r>
            <a:endParaRPr lang="en-US" sz="1800" dirty="0"/>
          </a:p>
          <a:p>
            <a:r>
              <a:rPr lang="en-US" sz="1800" dirty="0">
                <a:effectLst/>
                <a:hlinkClick r:id="rId6"/>
              </a:rPr>
              <a:t>https://citibikenyc.com/pricing</a:t>
            </a:r>
            <a:endParaRPr lang="en-US" sz="1800" dirty="0">
              <a:effectLst/>
            </a:endParaRPr>
          </a:p>
          <a:p>
            <a:r>
              <a:rPr lang="en-US" sz="1800" dirty="0">
                <a:effectLst/>
                <a:hlinkClick r:id="rId7"/>
              </a:rPr>
              <a:t>https://ny1.com/nyc/all-boroughs/transit/2023/05/26/citi-bikes-celebrates-10-years-in-new-york-city</a:t>
            </a:r>
            <a:endParaRPr lang="en-US" sz="1800" dirty="0">
              <a:effectLst/>
            </a:endParaRPr>
          </a:p>
          <a:p>
            <a:r>
              <a:rPr lang="en-US" sz="1800" dirty="0">
                <a:effectLst/>
                <a:hlinkClick r:id="rId8"/>
              </a:rPr>
              <a:t>https://www.statology.org/pandas-count-unique-combinations-of-two-columns/</a:t>
            </a:r>
            <a:endParaRPr lang="en-US" sz="1800" dirty="0"/>
          </a:p>
          <a:p>
            <a:endParaRPr lang="en-US" sz="1800" dirty="0">
              <a:effectLst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43900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1873</TotalTime>
  <Words>325</Words>
  <Application>Microsoft Macintosh PowerPoint</Application>
  <PresentationFormat>Widescreen</PresentationFormat>
  <Paragraphs>45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AppleGothic</vt:lpstr>
      <vt:lpstr>Arial</vt:lpstr>
      <vt:lpstr>Calibri</vt:lpstr>
      <vt:lpstr>Calibri Light</vt:lpstr>
      <vt:lpstr>Office Theme</vt:lpstr>
      <vt:lpstr>Citi Bike Trips August 2023</vt:lpstr>
      <vt:lpstr>Background</vt:lpstr>
      <vt:lpstr>Research Questions</vt:lpstr>
      <vt:lpstr>Methodology</vt:lpstr>
      <vt:lpstr>Findings</vt:lpstr>
      <vt:lpstr>Trip Analysis</vt:lpstr>
      <vt:lpstr>Trip Analysis – By Group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Citi Bike Trips August 2023</dc:title>
  <dc:creator>Elizabeth Chase</dc:creator>
  <cp:lastModifiedBy>Elizabeth Chase</cp:lastModifiedBy>
  <cp:revision>54</cp:revision>
  <cp:lastPrinted>2024-01-11T16:22:20Z</cp:lastPrinted>
  <dcterms:created xsi:type="dcterms:W3CDTF">2024-01-10T20:55:49Z</dcterms:created>
  <dcterms:modified xsi:type="dcterms:W3CDTF">2024-01-18T18:53:16Z</dcterms:modified>
</cp:coreProperties>
</file>

<file path=docProps/thumbnail.jpeg>
</file>